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210 네모진 Ultra-Bold" charset="1" panose="02020503020101020101"/>
      <p:regular r:id="rId24"/>
    </p:embeddedFont>
    <p:embeddedFont>
      <p:font typeface="용이고딕-레귤러" charset="1" panose="00000000000000000000"/>
      <p:regular r:id="rId25"/>
    </p:embeddedFont>
    <p:embeddedFont>
      <p:font typeface="용이고딕-레귤러 Bold" charset="1" panose="00000000000000000000"/>
      <p:regular r:id="rId26"/>
    </p:embeddedFont>
    <p:embeddedFont>
      <p:font typeface="Montserrat Classic Bold" charset="1" panose="00000800000000000000"/>
      <p:regular r:id="rId28"/>
    </p:embeddedFont>
    <p:embeddedFont>
      <p:font typeface="TT Rounds Condensed" charset="1" panose="020005060300000200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4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안녕하세요</a:t>
            </a:r>
          </a:p>
          <a:p>
            <a:r>
              <a:rPr lang="en-US"/>
              <a:t>실증적소프트웨어</a:t>
            </a:r>
          </a:p>
          <a:p>
            <a:r>
              <a:rPr lang="en-US"/>
              <a:t>프로젝트 1학기 최종발표를 맡게 된</a:t>
            </a:r>
          </a:p>
          <a:p>
            <a:r>
              <a:rPr lang="en-US"/>
              <a:t>빅브라더조 *** 라고 합니다.</a:t>
            </a:r>
          </a:p>
          <a:p>
            <a:r>
              <a:rPr lang="en-US"/>
              <a:t/>
            </a:r>
          </a:p>
          <a:p>
            <a:r>
              <a:rPr lang="en-US"/>
              <a:t>저희 조는</a:t>
            </a:r>
          </a:p>
          <a:p>
            <a:r>
              <a:rPr lang="en-US"/>
              <a:t>팀장 박진서</a:t>
            </a:r>
          </a:p>
          <a:p>
            <a:r>
              <a:rPr lang="en-US"/>
              <a:t>팀원 박성민, 이영찬, 이승훈</a:t>
            </a:r>
          </a:p>
          <a:p>
            <a:r>
              <a:rPr lang="en-US"/>
              <a:t>이렇게 4명으로 이뤄져있습니다.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목차입니다.</a:t>
            </a:r>
          </a:p>
          <a:p>
            <a:r>
              <a:rPr lang="en-US"/>
              <a:t>저희 과제의 목표에 대해 간단하게 설명해드리고</a:t>
            </a:r>
          </a:p>
          <a:p>
            <a:r>
              <a:rPr lang="en-US"/>
              <a:t>중간 발표에서 지적 받은 사항은 어떤 것이 있었는지 말씀드리고 이에 대한 개선 사항을 반영한 최종 모델을 말씀드리는 것이 이번 발표의 주 목적이 되겠습니다.</a:t>
            </a:r>
          </a:p>
          <a:p>
            <a:r>
              <a:rPr lang="en-US"/>
              <a:t/>
            </a:r>
          </a:p>
          <a:p>
            <a:r>
              <a:rPr lang="en-US"/>
              <a:t>그리고 마지막으로 향후 계획을 말씀드리고 Q&amp;A 진행 후 발표를 마치려 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 과제의 목표는 3차원 측정기 CMM을 통해 측정한 데이터 오류를 딥러닝을 통해 자동으로 검출해내는 것입니다.</a:t>
            </a:r>
          </a:p>
          <a:p>
            <a:r>
              <a:rPr lang="en-US"/>
              <a:t/>
            </a:r>
          </a:p>
          <a:p>
            <a:r>
              <a:rPr lang="en-US"/>
              <a:t>현재는 복수명 이상의 작업자가 투입되어 이러한 오류를 검출하고 있기 때문에 오류를 자동으로 검출할 수 있는 모듈이 개발된다면 기업 입장에선 인건비를, 작업자 입장에선 작업의 능률을 올릴 수 있는 유의미한 작업이 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저희의 프로젝트 진행 과정을 크게 요약하자면</a:t>
            </a:r>
          </a:p>
          <a:p>
            <a:r>
              <a:rPr lang="en-US"/>
              <a:t>1. 데이터 전처리</a:t>
            </a:r>
          </a:p>
          <a:p>
            <a:r>
              <a:rPr lang="en-US"/>
              <a:t>2. 딥러닝 모델 제작</a:t>
            </a:r>
          </a:p>
          <a:p>
            <a:r>
              <a:rPr lang="en-US"/>
              <a:t>3. 제작된 모델을 시각화</a:t>
            </a:r>
          </a:p>
          <a:p>
            <a:r>
              <a:rPr lang="en-US"/>
              <a:t/>
            </a:r>
          </a:p>
          <a:p>
            <a:r>
              <a:rPr lang="en-US"/>
              <a:t>로 나눌 수 있겠습니다.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6.jpeg" Type="http://schemas.openxmlformats.org/officeDocument/2006/relationships/image"/><Relationship Id="rId5" Target="../media/VAGT6IL-pV4.mp4" Type="http://schemas.openxmlformats.org/officeDocument/2006/relationships/video"/><Relationship Id="rId6" Target="../media/VAGT6IL-pV4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250" y="409575"/>
            <a:ext cx="9798668" cy="456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01"/>
              </a:lnSpc>
            </a:pPr>
            <a:r>
              <a:rPr lang="en-US" sz="9529">
                <a:solidFill>
                  <a:srgbClr val="FFFFFF"/>
                </a:solidFill>
                <a:latin typeface="210 네모진 Ultra-Bold"/>
                <a:ea typeface="210 네모진 Ultra-Bold"/>
                <a:cs typeface="210 네모진 Ultra-Bold"/>
                <a:sym typeface="210 네모진 Ultra-Bold"/>
              </a:rPr>
              <a:t>CMM 측정데이터 이상치 탐지를 위한 딥러닝 모듈 개발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6250" y="9563100"/>
            <a:ext cx="187752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3145">
                <a:solidFill>
                  <a:srgbClr val="82D1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팀 빅브라더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705843" y="3842036"/>
            <a:ext cx="8070563" cy="5968714"/>
          </a:xfrm>
          <a:custGeom>
            <a:avLst/>
            <a:gdLst/>
            <a:ahLst/>
            <a:cxnLst/>
            <a:rect r="r" b="b" t="t" l="l"/>
            <a:pathLst>
              <a:path h="5968714" w="8070563">
                <a:moveTo>
                  <a:pt x="0" y="0"/>
                </a:moveTo>
                <a:lnTo>
                  <a:pt x="8070563" y="0"/>
                </a:lnTo>
                <a:lnTo>
                  <a:pt x="8070563" y="5968714"/>
                </a:lnTo>
                <a:lnTo>
                  <a:pt x="0" y="596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4046" y="6500452"/>
            <a:ext cx="7303215" cy="3076156"/>
          </a:xfrm>
          <a:custGeom>
            <a:avLst/>
            <a:gdLst/>
            <a:ahLst/>
            <a:cxnLst/>
            <a:rect r="r" b="b" t="t" l="l"/>
            <a:pathLst>
              <a:path h="3076156" w="7303215">
                <a:moveTo>
                  <a:pt x="0" y="0"/>
                </a:moveTo>
                <a:lnTo>
                  <a:pt x="7303215" y="0"/>
                </a:lnTo>
                <a:lnTo>
                  <a:pt x="7303215" y="3076155"/>
                </a:lnTo>
                <a:lnTo>
                  <a:pt x="0" y="3076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772" r="0" b="-228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7945" y="6500452"/>
            <a:ext cx="6858999" cy="3076156"/>
          </a:xfrm>
          <a:custGeom>
            <a:avLst/>
            <a:gdLst/>
            <a:ahLst/>
            <a:cxnLst/>
            <a:rect r="r" b="b" t="t" l="l"/>
            <a:pathLst>
              <a:path h="3076156" w="6858999">
                <a:moveTo>
                  <a:pt x="0" y="0"/>
                </a:moveTo>
                <a:lnTo>
                  <a:pt x="6859000" y="0"/>
                </a:lnTo>
                <a:lnTo>
                  <a:pt x="6859000" y="3076155"/>
                </a:lnTo>
                <a:lnTo>
                  <a:pt x="0" y="3076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61" r="0" b="-156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07321" y="1028700"/>
            <a:ext cx="4473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02-3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71624" y="9647279"/>
            <a:ext cx="5271641" cy="39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 spc="16">
                <a:solidFill>
                  <a:srgbClr val="004CC7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&lt;그림7&gt; Streamlit을 통한 시각화 (Confusion Matrix)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5999" y="9647279"/>
            <a:ext cx="4939308" cy="39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 spc="16">
                <a:solidFill>
                  <a:srgbClr val="004CC7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&lt;그림6&gt; Streamlit을 통한 시각화 (모델 학습 그래프)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886744" y="3070123"/>
            <a:ext cx="6514513" cy="2711311"/>
          </a:xfrm>
          <a:custGeom>
            <a:avLst/>
            <a:gdLst/>
            <a:ahLst/>
            <a:cxnLst/>
            <a:rect r="r" b="b" t="t" l="l"/>
            <a:pathLst>
              <a:path h="2711311" w="6514513">
                <a:moveTo>
                  <a:pt x="0" y="0"/>
                </a:moveTo>
                <a:lnTo>
                  <a:pt x="6514512" y="0"/>
                </a:lnTo>
                <a:lnTo>
                  <a:pt x="6514512" y="2711311"/>
                </a:lnTo>
                <a:lnTo>
                  <a:pt x="0" y="2711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862" r="0" b="-2428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79419" y="5880946"/>
            <a:ext cx="4729162" cy="39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 spc="16">
                <a:solidFill>
                  <a:srgbClr val="004CC7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&lt;그림5&gt; Streamlit을 통한 시각화 (학습 파일 입력)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55036" y="1891050"/>
            <a:ext cx="9977929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진행 과정(시각화)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87541" y="3070123"/>
            <a:ext cx="10256866" cy="3156888"/>
          </a:xfrm>
          <a:custGeom>
            <a:avLst/>
            <a:gdLst/>
            <a:ahLst/>
            <a:cxnLst/>
            <a:rect r="r" b="b" t="t" l="l"/>
            <a:pathLst>
              <a:path h="3156888" w="10256866">
                <a:moveTo>
                  <a:pt x="0" y="0"/>
                </a:moveTo>
                <a:lnTo>
                  <a:pt x="10256865" y="0"/>
                </a:lnTo>
                <a:lnTo>
                  <a:pt x="10256865" y="3156888"/>
                </a:lnTo>
                <a:lnTo>
                  <a:pt x="0" y="3156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30" r="0" b="-681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87541" y="6361515"/>
            <a:ext cx="10256866" cy="3275085"/>
          </a:xfrm>
          <a:custGeom>
            <a:avLst/>
            <a:gdLst/>
            <a:ahLst/>
            <a:cxnLst/>
            <a:rect r="r" b="b" t="t" l="l"/>
            <a:pathLst>
              <a:path h="3275085" w="10256866">
                <a:moveTo>
                  <a:pt x="0" y="0"/>
                </a:moveTo>
                <a:lnTo>
                  <a:pt x="10256865" y="0"/>
                </a:lnTo>
                <a:lnTo>
                  <a:pt x="10256865" y="3275085"/>
                </a:lnTo>
                <a:lnTo>
                  <a:pt x="0" y="3275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83" r="0" b="-6205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07321" y="1028700"/>
            <a:ext cx="4473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02-3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74299" y="9647279"/>
            <a:ext cx="6083350" cy="39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 spc="16">
                <a:solidFill>
                  <a:srgbClr val="004CC7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&lt;그림8,9&gt; Streamlit을 통한 시각화 (예측 파일 입력 및 예측 결과)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55036" y="1891050"/>
            <a:ext cx="9977929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진행 과정(시각화)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48447" y="4422408"/>
          <a:ext cx="16991107" cy="5232400"/>
        </p:xfrm>
        <a:graphic>
          <a:graphicData uri="http://schemas.openxmlformats.org/drawingml/2006/table">
            <a:tbl>
              <a:tblPr/>
              <a:tblGrid>
                <a:gridCol w="1545173"/>
                <a:gridCol w="3861483"/>
                <a:gridCol w="3861483"/>
                <a:gridCol w="3861483"/>
                <a:gridCol w="3861483"/>
              </a:tblGrid>
              <a:tr h="17462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MLP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(Multi-Layer Perceptron)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KNN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(K-Nearest Neigbor)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로지스틱 회귀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(logistic regression)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랜덤 포레스트 (RandomForest)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0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최고 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정확도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0.957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0.878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0.885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0.871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0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test 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0.204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1.470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0.407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 0.303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07321" y="1028700"/>
            <a:ext cx="4473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18975" y="2963976"/>
            <a:ext cx="13048760" cy="102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600" spc="23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지금까지 만들어온 데이터들에 대해 머신러닝 기법과 딥러닝 기법을 적용해 </a:t>
            </a:r>
          </a:p>
          <a:p>
            <a:pPr algn="ctr">
              <a:lnSpc>
                <a:spcPts val="4134"/>
              </a:lnSpc>
            </a:pPr>
            <a:r>
              <a:rPr lang="en-US" sz="2600" spc="23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학습 및 예측을 한 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81763" y="9692908"/>
            <a:ext cx="4124474" cy="38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  <a:r>
              <a:rPr lang="en-US" sz="1999">
                <a:solidFill>
                  <a:srgbClr val="003EA8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&lt;표1&gt; 딥러닝 기법별 정확도 및 손실률 비교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45511" y="1891050"/>
            <a:ext cx="9977929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결과 및 결론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60969" y="3182431"/>
            <a:ext cx="11766062" cy="628749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07321" y="1028700"/>
            <a:ext cx="4473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75054" y="9620330"/>
            <a:ext cx="3137892" cy="38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  <a:r>
              <a:rPr lang="en-US" sz="1999">
                <a:solidFill>
                  <a:srgbClr val="003EA8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&lt;동영상1&gt; streamlit 시연 영상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45511" y="1891050"/>
            <a:ext cx="9977929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결과 및 결론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9464" y="3894071"/>
            <a:ext cx="15269072" cy="430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288" indent="-334644" lvl="1">
              <a:lnSpc>
                <a:spcPts val="492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시도해본 기법들 중 MLP 기법이 정확도, 손실률 모두에서 가장 우수한 성능을 보여줌</a:t>
            </a:r>
          </a:p>
          <a:p>
            <a:pPr algn="ctr">
              <a:lnSpc>
                <a:spcPts val="4928"/>
              </a:lnSpc>
            </a:pPr>
          </a:p>
          <a:p>
            <a:pPr algn="ctr" marL="669288" indent="-334644" lvl="1">
              <a:lnSpc>
                <a:spcPts val="492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데이터의 추가에 따라 정확도의 추가 개선을 기대해봐도 좋을 듯함</a:t>
            </a:r>
          </a:p>
          <a:p>
            <a:pPr algn="ctr">
              <a:lnSpc>
                <a:spcPts val="4928"/>
              </a:lnSpc>
            </a:pPr>
          </a:p>
          <a:p>
            <a:pPr algn="ctr" marL="669288" indent="-334644" lvl="1">
              <a:lnSpc>
                <a:spcPts val="492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목표하였던 90%의 정확도와 시각화 구현까지 성공하면서 계획하였던 목표들을 달성</a:t>
            </a:r>
          </a:p>
          <a:p>
            <a:pPr algn="ctr">
              <a:lnSpc>
                <a:spcPts val="4928"/>
              </a:lnSpc>
            </a:pPr>
          </a:p>
          <a:p>
            <a:pPr algn="ctr" marL="669288" indent="-334644" lvl="1">
              <a:lnSpc>
                <a:spcPts val="492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추후 웹 시각화를 사용하기 더 편리하게 UI를 개선할 예정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07321" y="1028700"/>
            <a:ext cx="4473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45511" y="1891050"/>
            <a:ext cx="9977929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결과 및 결론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7121" y="2017858"/>
            <a:ext cx="5624706" cy="4159841"/>
          </a:xfrm>
          <a:custGeom>
            <a:avLst/>
            <a:gdLst/>
            <a:ahLst/>
            <a:cxnLst/>
            <a:rect r="r" b="b" t="t" l="l"/>
            <a:pathLst>
              <a:path h="4159841" w="5624706">
                <a:moveTo>
                  <a:pt x="0" y="0"/>
                </a:moveTo>
                <a:lnTo>
                  <a:pt x="5624705" y="0"/>
                </a:lnTo>
                <a:lnTo>
                  <a:pt x="5624705" y="4159841"/>
                </a:lnTo>
                <a:lnTo>
                  <a:pt x="0" y="4159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49950" y="7332837"/>
            <a:ext cx="8588101" cy="111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4"/>
              </a:lnSpc>
            </a:pPr>
            <a:r>
              <a:rPr lang="en-US" sz="6995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85398" y="2668565"/>
            <a:ext cx="116604" cy="6918492"/>
          </a:xfrm>
          <a:custGeom>
            <a:avLst/>
            <a:gdLst/>
            <a:ahLst/>
            <a:cxnLst/>
            <a:rect r="r" b="b" t="t" l="l"/>
            <a:pathLst>
              <a:path h="6918492" w="116604">
                <a:moveTo>
                  <a:pt x="0" y="0"/>
                </a:moveTo>
                <a:lnTo>
                  <a:pt x="116604" y="0"/>
                </a:lnTo>
                <a:lnTo>
                  <a:pt x="116604" y="6918491"/>
                </a:lnTo>
                <a:lnTo>
                  <a:pt x="0" y="6918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89013" y="2668565"/>
            <a:ext cx="116604" cy="6918492"/>
          </a:xfrm>
          <a:custGeom>
            <a:avLst/>
            <a:gdLst/>
            <a:ahLst/>
            <a:cxnLst/>
            <a:rect r="r" b="b" t="t" l="l"/>
            <a:pathLst>
              <a:path h="6918492" w="116604">
                <a:moveTo>
                  <a:pt x="0" y="0"/>
                </a:moveTo>
                <a:lnTo>
                  <a:pt x="116603" y="0"/>
                </a:lnTo>
                <a:lnTo>
                  <a:pt x="116603" y="6918491"/>
                </a:lnTo>
                <a:lnTo>
                  <a:pt x="0" y="6918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95672" y="2668565"/>
            <a:ext cx="116604" cy="6918492"/>
          </a:xfrm>
          <a:custGeom>
            <a:avLst/>
            <a:gdLst/>
            <a:ahLst/>
            <a:cxnLst/>
            <a:rect r="r" b="b" t="t" l="l"/>
            <a:pathLst>
              <a:path h="6918492" w="116604">
                <a:moveTo>
                  <a:pt x="0" y="0"/>
                </a:moveTo>
                <a:lnTo>
                  <a:pt x="116604" y="0"/>
                </a:lnTo>
                <a:lnTo>
                  <a:pt x="116604" y="6918491"/>
                </a:lnTo>
                <a:lnTo>
                  <a:pt x="0" y="6918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39660" y="2694998"/>
            <a:ext cx="2741426" cy="3655235"/>
          </a:xfrm>
          <a:custGeom>
            <a:avLst/>
            <a:gdLst/>
            <a:ahLst/>
            <a:cxnLst/>
            <a:rect r="r" b="b" t="t" l="l"/>
            <a:pathLst>
              <a:path h="3655235" w="2741426">
                <a:moveTo>
                  <a:pt x="0" y="0"/>
                </a:moveTo>
                <a:lnTo>
                  <a:pt x="2741426" y="0"/>
                </a:lnTo>
                <a:lnTo>
                  <a:pt x="2741426" y="3655235"/>
                </a:lnTo>
                <a:lnTo>
                  <a:pt x="0" y="3655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6587" y="2692411"/>
            <a:ext cx="2723542" cy="3631389"/>
          </a:xfrm>
          <a:custGeom>
            <a:avLst/>
            <a:gdLst/>
            <a:ahLst/>
            <a:cxnLst/>
            <a:rect r="r" b="b" t="t" l="l"/>
            <a:pathLst>
              <a:path h="3631389" w="2723542">
                <a:moveTo>
                  <a:pt x="0" y="0"/>
                </a:moveTo>
                <a:lnTo>
                  <a:pt x="2723542" y="0"/>
                </a:lnTo>
                <a:lnTo>
                  <a:pt x="2723542" y="3631389"/>
                </a:lnTo>
                <a:lnTo>
                  <a:pt x="0" y="3631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95084" y="2718844"/>
            <a:ext cx="2700846" cy="3631389"/>
          </a:xfrm>
          <a:custGeom>
            <a:avLst/>
            <a:gdLst/>
            <a:ahLst/>
            <a:cxnLst/>
            <a:rect r="r" b="b" t="t" l="l"/>
            <a:pathLst>
              <a:path h="3631389" w="2700846">
                <a:moveTo>
                  <a:pt x="0" y="0"/>
                </a:moveTo>
                <a:lnTo>
                  <a:pt x="2700846" y="0"/>
                </a:lnTo>
                <a:lnTo>
                  <a:pt x="2700846" y="3631389"/>
                </a:lnTo>
                <a:lnTo>
                  <a:pt x="0" y="3631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19035" y="6883633"/>
            <a:ext cx="1652945" cy="38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1904919 박성민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05075" y="7803748"/>
            <a:ext cx="480864" cy="38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팀원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85940" y="6883633"/>
            <a:ext cx="1648867" cy="38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2155129 이승훈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04246" y="7803748"/>
            <a:ext cx="412254" cy="38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팀원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54136" y="6883633"/>
            <a:ext cx="1590229" cy="38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2155131 이영찬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43123" y="7803748"/>
            <a:ext cx="412254" cy="38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팀원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3193" y="7034128"/>
            <a:ext cx="1668214" cy="38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2143017 박진서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71276" y="7954244"/>
            <a:ext cx="432048" cy="38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팀장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67270" y="630634"/>
            <a:ext cx="8476693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조원 소개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40950" y="726481"/>
            <a:ext cx="4156572" cy="142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11"/>
              </a:lnSpc>
            </a:pPr>
            <a:r>
              <a:rPr lang="en-US" sz="8906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목차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40950" y="2600250"/>
            <a:ext cx="2078286" cy="10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47"/>
              </a:lnSpc>
            </a:pPr>
            <a:r>
              <a:rPr lang="en-US" b="true" sz="6956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40950" y="4289020"/>
            <a:ext cx="2078286" cy="10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47"/>
              </a:lnSpc>
            </a:pPr>
            <a:r>
              <a:rPr lang="en-US" b="true" sz="6956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40950" y="5977790"/>
            <a:ext cx="2078286" cy="10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47"/>
              </a:lnSpc>
            </a:pPr>
            <a:r>
              <a:rPr lang="en-US" b="true" sz="6956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40950" y="7666559"/>
            <a:ext cx="2078286" cy="10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47"/>
              </a:lnSpc>
            </a:pPr>
            <a:r>
              <a:rPr lang="en-US" b="true" sz="6956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05582" y="2776365"/>
            <a:ext cx="7381383" cy="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60"/>
              </a:lnSpc>
            </a:pPr>
            <a:r>
              <a:rPr lang="en-US" sz="5800">
                <a:solidFill>
                  <a:srgbClr val="25344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05582" y="4465135"/>
            <a:ext cx="7381383" cy="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60"/>
              </a:lnSpc>
            </a:pPr>
            <a:r>
              <a:rPr lang="en-US" sz="5800">
                <a:solidFill>
                  <a:srgbClr val="25344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진행 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05582" y="6153905"/>
            <a:ext cx="7381383" cy="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60"/>
              </a:lnSpc>
            </a:pPr>
            <a:r>
              <a:rPr lang="en-US" sz="5800">
                <a:solidFill>
                  <a:srgbClr val="25344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결과 및 결론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05582" y="7842674"/>
            <a:ext cx="7381383" cy="8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60"/>
              </a:lnSpc>
            </a:pPr>
            <a:r>
              <a:rPr lang="en-US" sz="5800">
                <a:solidFill>
                  <a:srgbClr val="25344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Q&amp;A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153" y="3397157"/>
            <a:ext cx="3976945" cy="5302593"/>
          </a:xfrm>
          <a:custGeom>
            <a:avLst/>
            <a:gdLst/>
            <a:ahLst/>
            <a:cxnLst/>
            <a:rect r="r" b="b" t="t" l="l"/>
            <a:pathLst>
              <a:path h="5302593" w="3976945">
                <a:moveTo>
                  <a:pt x="0" y="0"/>
                </a:moveTo>
                <a:lnTo>
                  <a:pt x="3976944" y="0"/>
                </a:lnTo>
                <a:lnTo>
                  <a:pt x="3976944" y="5302593"/>
                </a:lnTo>
                <a:lnTo>
                  <a:pt x="0" y="5302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29524" y="7471086"/>
            <a:ext cx="1906210" cy="605222"/>
          </a:xfrm>
          <a:custGeom>
            <a:avLst/>
            <a:gdLst/>
            <a:ahLst/>
            <a:cxnLst/>
            <a:rect r="r" b="b" t="t" l="l"/>
            <a:pathLst>
              <a:path h="605222" w="1906210">
                <a:moveTo>
                  <a:pt x="0" y="0"/>
                </a:moveTo>
                <a:lnTo>
                  <a:pt x="1906210" y="0"/>
                </a:lnTo>
                <a:lnTo>
                  <a:pt x="1906210" y="605221"/>
                </a:lnTo>
                <a:lnTo>
                  <a:pt x="0" y="605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05653" y="1817903"/>
            <a:ext cx="8476693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07321" y="1028700"/>
            <a:ext cx="4473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29524" y="3387632"/>
            <a:ext cx="7533127" cy="203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4"/>
              </a:lnSpc>
            </a:pPr>
            <a:r>
              <a:rPr lang="en-US" sz="2386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Q. CMM이란?</a:t>
            </a:r>
          </a:p>
          <a:p>
            <a:pPr algn="l">
              <a:lnSpc>
                <a:spcPts val="2864"/>
              </a:lnSpc>
            </a:pPr>
            <a:r>
              <a:rPr lang="en-US" sz="2386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3580"/>
              </a:lnSpc>
            </a:pPr>
            <a:r>
              <a:rPr lang="en-US" sz="2386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A. CMM은 coordinate-measuring machine의 약어로 </a:t>
            </a:r>
          </a:p>
          <a:p>
            <a:pPr algn="l">
              <a:lnSpc>
                <a:spcPts val="3580"/>
              </a:lnSpc>
            </a:pPr>
            <a:r>
              <a:rPr lang="en-US" sz="2386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물체의 자세한 형상을 측정하여 데이터로 출력하는 기계</a:t>
            </a:r>
          </a:p>
          <a:p>
            <a:pPr algn="l">
              <a:lnSpc>
                <a:spcPts val="3580"/>
              </a:lnSpc>
            </a:pPr>
            <a:r>
              <a:rPr lang="en-US" sz="2386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삼차원측정기, 삼차원좌표측정기, 좌표측정기 등으로도 불린다.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2714" y="9000001"/>
            <a:ext cx="306382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"/>
              </a:lnSpc>
              <a:spcBef>
                <a:spcPct val="0"/>
              </a:spcBef>
            </a:pPr>
            <a:r>
              <a:rPr lang="en-US" sz="2045">
                <a:solidFill>
                  <a:srgbClr val="004CC7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&lt;그림 1&gt; CMM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859684" y="6242592"/>
            <a:ext cx="8096805" cy="3062209"/>
            <a:chOff x="0" y="0"/>
            <a:chExt cx="10795740" cy="40829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95740" cy="3145317"/>
            </a:xfrm>
            <a:custGeom>
              <a:avLst/>
              <a:gdLst/>
              <a:ahLst/>
              <a:cxnLst/>
              <a:rect r="r" b="b" t="t" l="l"/>
              <a:pathLst>
                <a:path h="3145317" w="10795740">
                  <a:moveTo>
                    <a:pt x="0" y="0"/>
                  </a:moveTo>
                  <a:lnTo>
                    <a:pt x="10795740" y="0"/>
                  </a:lnTo>
                  <a:lnTo>
                    <a:pt x="10795740" y="3145317"/>
                  </a:lnTo>
                  <a:lnTo>
                    <a:pt x="0" y="3145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47502" r="-32463" b="-173988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508231" y="3654906"/>
              <a:ext cx="7779277" cy="428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1"/>
                </a:lnSpc>
                <a:spcBef>
                  <a:spcPct val="0"/>
                </a:spcBef>
              </a:pPr>
              <a:r>
                <a:rPr lang="en-US" sz="2068">
                  <a:solidFill>
                    <a:srgbClr val="004CC7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&lt;그림 2&gt; CMM에서 얻은 측정 데이터의 일부 (txt 파일)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83192" y="6041321"/>
            <a:ext cx="6110937" cy="3624540"/>
            <a:chOff x="0" y="0"/>
            <a:chExt cx="8147916" cy="4832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6704" cy="1976704"/>
            </a:xfrm>
            <a:custGeom>
              <a:avLst/>
              <a:gdLst/>
              <a:ahLst/>
              <a:cxnLst/>
              <a:rect r="r" b="b" t="t" l="l"/>
              <a:pathLst>
                <a:path h="1976704" w="1976704">
                  <a:moveTo>
                    <a:pt x="0" y="0"/>
                  </a:moveTo>
                  <a:lnTo>
                    <a:pt x="1976704" y="0"/>
                  </a:lnTo>
                  <a:lnTo>
                    <a:pt x="1976704" y="1976704"/>
                  </a:lnTo>
                  <a:lnTo>
                    <a:pt x="0" y="1976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 flipV="true">
              <a:off x="2249805" y="1069332"/>
              <a:ext cx="898868" cy="0"/>
            </a:xfrm>
            <a:prstGeom prst="line">
              <a:avLst/>
            </a:prstGeom>
            <a:ln cap="flat" w="3655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2502064"/>
              <a:ext cx="1976704" cy="1976704"/>
            </a:xfrm>
            <a:custGeom>
              <a:avLst/>
              <a:gdLst/>
              <a:ahLst/>
              <a:cxnLst/>
              <a:rect r="r" b="b" t="t" l="l"/>
              <a:pathLst>
                <a:path h="1976704" w="1976704">
                  <a:moveTo>
                    <a:pt x="0" y="0"/>
                  </a:moveTo>
                  <a:lnTo>
                    <a:pt x="1976704" y="0"/>
                  </a:lnTo>
                  <a:lnTo>
                    <a:pt x="1976704" y="1976704"/>
                  </a:lnTo>
                  <a:lnTo>
                    <a:pt x="0" y="1976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469923" y="1128446"/>
              <a:ext cx="779882" cy="848258"/>
            </a:xfrm>
            <a:custGeom>
              <a:avLst/>
              <a:gdLst/>
              <a:ahLst/>
              <a:cxnLst/>
              <a:rect r="r" b="b" t="t" l="l"/>
              <a:pathLst>
                <a:path h="848258" w="779882">
                  <a:moveTo>
                    <a:pt x="0" y="0"/>
                  </a:moveTo>
                  <a:lnTo>
                    <a:pt x="779882" y="0"/>
                  </a:lnTo>
                  <a:lnTo>
                    <a:pt x="779882" y="848258"/>
                  </a:lnTo>
                  <a:lnTo>
                    <a:pt x="0" y="848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69923" y="3792875"/>
              <a:ext cx="779882" cy="848258"/>
            </a:xfrm>
            <a:custGeom>
              <a:avLst/>
              <a:gdLst/>
              <a:ahLst/>
              <a:cxnLst/>
              <a:rect r="r" b="b" t="t" l="l"/>
              <a:pathLst>
                <a:path h="848258" w="779882">
                  <a:moveTo>
                    <a:pt x="0" y="0"/>
                  </a:moveTo>
                  <a:lnTo>
                    <a:pt x="779882" y="0"/>
                  </a:lnTo>
                  <a:lnTo>
                    <a:pt x="779882" y="848258"/>
                  </a:lnTo>
                  <a:lnTo>
                    <a:pt x="0" y="848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20962" y="161961"/>
              <a:ext cx="1814743" cy="1814743"/>
            </a:xfrm>
            <a:custGeom>
              <a:avLst/>
              <a:gdLst/>
              <a:ahLst/>
              <a:cxnLst/>
              <a:rect r="r" b="b" t="t" l="l"/>
              <a:pathLst>
                <a:path h="1814743" w="1814743">
                  <a:moveTo>
                    <a:pt x="0" y="0"/>
                  </a:moveTo>
                  <a:lnTo>
                    <a:pt x="1814743" y="0"/>
                  </a:lnTo>
                  <a:lnTo>
                    <a:pt x="1814743" y="1814743"/>
                  </a:lnTo>
                  <a:lnTo>
                    <a:pt x="0" y="1814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20853" y="2688050"/>
              <a:ext cx="1814743" cy="1814743"/>
            </a:xfrm>
            <a:custGeom>
              <a:avLst/>
              <a:gdLst/>
              <a:ahLst/>
              <a:cxnLst/>
              <a:rect r="r" b="b" t="t" l="l"/>
              <a:pathLst>
                <a:path h="1814743" w="1814743">
                  <a:moveTo>
                    <a:pt x="0" y="0"/>
                  </a:moveTo>
                  <a:lnTo>
                    <a:pt x="1814743" y="0"/>
                  </a:lnTo>
                  <a:lnTo>
                    <a:pt x="1814743" y="1814743"/>
                  </a:lnTo>
                  <a:lnTo>
                    <a:pt x="0" y="1814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AutoShape 11" id="11"/>
            <p:cNvSpPr/>
            <p:nvPr/>
          </p:nvSpPr>
          <p:spPr>
            <a:xfrm flipV="true">
              <a:off x="5362486" y="1069333"/>
              <a:ext cx="1012776" cy="8008"/>
            </a:xfrm>
            <a:prstGeom prst="line">
              <a:avLst/>
            </a:prstGeom>
            <a:ln cap="flat" w="3655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5362311" y="3611438"/>
              <a:ext cx="1012950" cy="1"/>
            </a:xfrm>
            <a:prstGeom prst="line">
              <a:avLst/>
            </a:prstGeom>
            <a:ln cap="flat" w="3655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647549" y="645203"/>
              <a:ext cx="779882" cy="848258"/>
            </a:xfrm>
            <a:custGeom>
              <a:avLst/>
              <a:gdLst/>
              <a:ahLst/>
              <a:cxnLst/>
              <a:rect r="r" b="b" t="t" l="l"/>
              <a:pathLst>
                <a:path h="848258" w="779882">
                  <a:moveTo>
                    <a:pt x="0" y="0"/>
                  </a:moveTo>
                  <a:lnTo>
                    <a:pt x="779883" y="0"/>
                  </a:lnTo>
                  <a:lnTo>
                    <a:pt x="779883" y="848258"/>
                  </a:lnTo>
                  <a:lnTo>
                    <a:pt x="0" y="848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647549" y="3171293"/>
              <a:ext cx="779882" cy="848258"/>
            </a:xfrm>
            <a:custGeom>
              <a:avLst/>
              <a:gdLst/>
              <a:ahLst/>
              <a:cxnLst/>
              <a:rect r="r" b="b" t="t" l="l"/>
              <a:pathLst>
                <a:path h="848258" w="779882">
                  <a:moveTo>
                    <a:pt x="0" y="0"/>
                  </a:moveTo>
                  <a:lnTo>
                    <a:pt x="779883" y="0"/>
                  </a:lnTo>
                  <a:lnTo>
                    <a:pt x="779883" y="848258"/>
                  </a:lnTo>
                  <a:lnTo>
                    <a:pt x="0" y="848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 flipV="true">
              <a:off x="2249805" y="3611439"/>
              <a:ext cx="898868" cy="0"/>
            </a:xfrm>
            <a:prstGeom prst="line">
              <a:avLst/>
            </a:prstGeom>
            <a:ln cap="flat" w="3655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5927065" y="1570773"/>
              <a:ext cx="2220850" cy="425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1638" spc="15">
                  <a:solidFill>
                    <a:srgbClr val="333333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데이터 분석 및 판정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22446" y="1900701"/>
              <a:ext cx="515796" cy="425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1638" spc="15">
                  <a:solidFill>
                    <a:srgbClr val="333333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측정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927065" y="4077616"/>
              <a:ext cx="2220850" cy="425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1638" spc="15">
                  <a:solidFill>
                    <a:srgbClr val="333333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데이터 분석 및 판정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22446" y="4407543"/>
              <a:ext cx="515796" cy="425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0"/>
                </a:lnSpc>
                <a:spcBef>
                  <a:spcPct val="0"/>
                </a:spcBef>
              </a:pPr>
              <a:r>
                <a:rPr lang="en-US" sz="1638" spc="15">
                  <a:solidFill>
                    <a:srgbClr val="333333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측정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95455" y="3456809"/>
            <a:ext cx="4486411" cy="1686691"/>
            <a:chOff x="0" y="0"/>
            <a:chExt cx="5981881" cy="22489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678894"/>
              <a:ext cx="5967756" cy="762401"/>
            </a:xfrm>
            <a:custGeom>
              <a:avLst/>
              <a:gdLst/>
              <a:ahLst/>
              <a:cxnLst/>
              <a:rect r="r" b="b" t="t" l="l"/>
              <a:pathLst>
                <a:path h="762401" w="5967756">
                  <a:moveTo>
                    <a:pt x="0" y="0"/>
                  </a:moveTo>
                  <a:lnTo>
                    <a:pt x="5967756" y="0"/>
                  </a:lnTo>
                  <a:lnTo>
                    <a:pt x="5967756" y="762401"/>
                  </a:lnTo>
                  <a:lnTo>
                    <a:pt x="0" y="762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3845"/>
              <a:ext cx="5981881" cy="725076"/>
            </a:xfrm>
            <a:custGeom>
              <a:avLst/>
              <a:gdLst/>
              <a:ahLst/>
              <a:cxnLst/>
              <a:rect r="r" b="b" t="t" l="l"/>
              <a:pathLst>
                <a:path h="725076" w="5981881">
                  <a:moveTo>
                    <a:pt x="0" y="0"/>
                  </a:moveTo>
                  <a:lnTo>
                    <a:pt x="5981881" y="0"/>
                  </a:lnTo>
                  <a:lnTo>
                    <a:pt x="5981881" y="725076"/>
                  </a:lnTo>
                  <a:lnTo>
                    <a:pt x="0" y="72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2589" y="0"/>
              <a:ext cx="5846583" cy="489856"/>
            </a:xfrm>
            <a:custGeom>
              <a:avLst/>
              <a:gdLst/>
              <a:ahLst/>
              <a:cxnLst/>
              <a:rect r="r" b="b" t="t" l="l"/>
              <a:pathLst>
                <a:path h="489856" w="5846583">
                  <a:moveTo>
                    <a:pt x="0" y="0"/>
                  </a:moveTo>
                  <a:lnTo>
                    <a:pt x="5846583" y="0"/>
                  </a:lnTo>
                  <a:lnTo>
                    <a:pt x="5846583" y="489856"/>
                  </a:lnTo>
                  <a:lnTo>
                    <a:pt x="0" y="489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402" t="-17665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4905653" y="1817903"/>
            <a:ext cx="8476693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개요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07321" y="1028700"/>
            <a:ext cx="4473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4766" y="3497424"/>
            <a:ext cx="9876215" cy="556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333333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현재 불량 판별 과정 :</a:t>
            </a:r>
            <a:r>
              <a:rPr lang="en-US" sz="3200">
                <a:solidFill>
                  <a:srgbClr val="333333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333333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CMM(3차원 측정기)을 통해 제품의 각종 수치를 측정 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333333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→ 측정실 작업자가 데이터를 확인 후, 정상인지 불량인지를 판별 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333333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→ 데이터 파일 제목에 정상일 경우 OK, 불량일 경우 NG를 작성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333333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→ 작업자 단독으로 정상인지 불량인지 판별이 힘들 경우, 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333333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파일 제목의 판별 란에 아무것도 적지 않고 책임자에게 전달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333333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→ 책임자가 최종 정상, 불량 판별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48841" y="9542037"/>
            <a:ext cx="2579638" cy="39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 spc="16">
                <a:solidFill>
                  <a:srgbClr val="004CC7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&lt;그림4&gt; 현재 오류 검출 과정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14722" y="5117439"/>
            <a:ext cx="3247876" cy="39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 spc="16">
                <a:solidFill>
                  <a:srgbClr val="004CC7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&lt;그림3&gt; 판별 결과에 따른 제목 차이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05653" y="1817903"/>
            <a:ext cx="8476693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개요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07321" y="1028700"/>
            <a:ext cx="4473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9175" y="3269525"/>
            <a:ext cx="15676067" cy="252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b="true" sz="2799" spc="25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현재 불량 판별 과정의 단점: </a:t>
            </a:r>
          </a:p>
          <a:p>
            <a:pPr algn="just" marL="539749" indent="-269875" lvl="1">
              <a:lnSpc>
                <a:spcPts val="3974"/>
              </a:lnSpc>
              <a:buFont typeface="Arial"/>
              <a:buChar char="•"/>
            </a:pPr>
            <a:r>
              <a:rPr lang="en-US" sz="2499" spc="22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현재 불량 판별 과정은 CMM을 이용한 데이터 측정을 제외한 모든 과정이 사람에 의해서 이루어지고 있음.</a:t>
            </a:r>
          </a:p>
          <a:p>
            <a:pPr algn="just">
              <a:lnSpc>
                <a:spcPts val="3974"/>
              </a:lnSpc>
            </a:pPr>
            <a:r>
              <a:rPr lang="en-US" sz="2499" spc="22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</a:t>
            </a:r>
            <a:r>
              <a:rPr lang="en-US" sz="2499" spc="22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작업자가 측정된 데이터 파일을 일일히 확인하는 과정에서 시간이 오래 걸리고 </a:t>
            </a:r>
          </a:p>
          <a:p>
            <a:pPr algn="just" marL="539749" indent="-269875" lvl="1">
              <a:lnSpc>
                <a:spcPts val="3974"/>
              </a:lnSpc>
              <a:buFont typeface="Arial"/>
              <a:buChar char="•"/>
            </a:pPr>
            <a:r>
              <a:rPr lang="en-US" sz="2499" spc="22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부품의 정상 불량의 판단하는 명확한 기준이 존재하지 않아 작업자가 </a:t>
            </a:r>
            <a:r>
              <a:rPr lang="en-US" sz="2499" spc="22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정상 불량을 판별하지 못할 경우, 책임자가 한번 더 정상인지 불량인지 판별해야 하므로 추가적인 인력과 시간 소모가 발생함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47484"/>
            <a:ext cx="15436234" cy="104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b="true" sz="2799" spc="25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목표: </a:t>
            </a:r>
          </a:p>
          <a:p>
            <a:pPr algn="just" marL="539749" indent="-269875" lvl="1">
              <a:lnSpc>
                <a:spcPts val="3974"/>
              </a:lnSpc>
              <a:buFont typeface="Arial"/>
              <a:buChar char="•"/>
            </a:pPr>
            <a:r>
              <a:rPr lang="en-US" sz="2499" spc="22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CMM을 통해 얻은 데이터에서 이상치를 탐지하여 부품의 불량 여부를 자동으로 판단하는 딥러닝 모델 개발 및 웹 시각화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634844"/>
            <a:ext cx="16230600" cy="104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b="true" sz="2799" spc="25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기대점: </a:t>
            </a:r>
          </a:p>
          <a:p>
            <a:pPr algn="just" marL="539749" indent="-269875" lvl="1">
              <a:lnSpc>
                <a:spcPts val="39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22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딥러닝 모델을 이용한 예측을 통한 작업 시간 감소 및 책임자의 2차 판별 과정 생략을 통한 작업 능률 상승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5010771"/>
            <a:ext cx="9525" cy="38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05653" y="1817903"/>
            <a:ext cx="8476693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진행 과정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07321" y="1028700"/>
            <a:ext cx="4473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19620" y="3163986"/>
            <a:ext cx="13048760" cy="102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600" spc="2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전처리 후 데이터를 여러 기법을 사용해 학습 및 예측을 시도, </a:t>
            </a:r>
          </a:p>
          <a:p>
            <a:pPr algn="ctr">
              <a:lnSpc>
                <a:spcPts val="4134"/>
              </a:lnSpc>
            </a:pPr>
            <a:r>
              <a:rPr lang="en-US" sz="2600" spc="2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CSV파일을 입력하여 학습 및 예측을 수행하고 그 결과를 바탕으로 웹 시각화까지 진행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107318" y="6351901"/>
            <a:ext cx="430718" cy="4307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8425"/>
              <a:ext cx="7112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7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8674" y="5537753"/>
            <a:ext cx="3088522" cy="3320586"/>
            <a:chOff x="0" y="0"/>
            <a:chExt cx="4118029" cy="44274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18029" cy="2745352"/>
            </a:xfrm>
            <a:custGeom>
              <a:avLst/>
              <a:gdLst/>
              <a:ahLst/>
              <a:cxnLst/>
              <a:rect r="r" b="b" t="t" l="l"/>
              <a:pathLst>
                <a:path h="2745352" w="4118029">
                  <a:moveTo>
                    <a:pt x="0" y="0"/>
                  </a:moveTo>
                  <a:lnTo>
                    <a:pt x="4118029" y="0"/>
                  </a:lnTo>
                  <a:lnTo>
                    <a:pt x="4118029" y="2745352"/>
                  </a:lnTo>
                  <a:lnTo>
                    <a:pt x="0" y="2745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40153" y="2873603"/>
              <a:ext cx="3333185" cy="155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9"/>
                </a:lnSpc>
              </a:pPr>
              <a:r>
                <a:rPr lang="en-US" sz="1999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CMM에서 </a:t>
              </a:r>
            </a:p>
            <a:p>
              <a:pPr algn="ctr">
                <a:lnSpc>
                  <a:spcPts val="3179"/>
                </a:lnSpc>
              </a:pPr>
              <a:r>
                <a:rPr lang="en-US" sz="1999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부품</a:t>
              </a:r>
              <a:r>
                <a:rPr lang="en-US" sz="1999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 측정 후 </a:t>
              </a:r>
            </a:p>
            <a:p>
              <a:pPr algn="ctr">
                <a:lnSpc>
                  <a:spcPts val="317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txt 파일 출력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960926" y="5507356"/>
            <a:ext cx="4019887" cy="3150959"/>
            <a:chOff x="0" y="0"/>
            <a:chExt cx="5359849" cy="42012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59849" cy="2826412"/>
            </a:xfrm>
            <a:custGeom>
              <a:avLst/>
              <a:gdLst/>
              <a:ahLst/>
              <a:cxnLst/>
              <a:rect r="r" b="b" t="t" l="l"/>
              <a:pathLst>
                <a:path h="2826412" w="5359849">
                  <a:moveTo>
                    <a:pt x="0" y="0"/>
                  </a:moveTo>
                  <a:lnTo>
                    <a:pt x="5359849" y="0"/>
                  </a:lnTo>
                  <a:lnTo>
                    <a:pt x="5359849" y="2826412"/>
                  </a:lnTo>
                  <a:lnTo>
                    <a:pt x="0" y="2826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55112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199523" y="3180832"/>
              <a:ext cx="2524919" cy="10204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9"/>
                </a:lnSpc>
              </a:pPr>
              <a:r>
                <a:rPr lang="en-US" sz="1999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전처리 과정을 통한</a:t>
              </a:r>
            </a:p>
            <a:p>
              <a:pPr algn="ctr">
                <a:lnSpc>
                  <a:spcPts val="317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데이터 재구성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973715" y="5406933"/>
            <a:ext cx="4125611" cy="3251382"/>
            <a:chOff x="0" y="0"/>
            <a:chExt cx="5500815" cy="43351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00815" cy="3094208"/>
            </a:xfrm>
            <a:custGeom>
              <a:avLst/>
              <a:gdLst/>
              <a:ahLst/>
              <a:cxnLst/>
              <a:rect r="r" b="b" t="t" l="l"/>
              <a:pathLst>
                <a:path h="3094208" w="5500815">
                  <a:moveTo>
                    <a:pt x="0" y="0"/>
                  </a:moveTo>
                  <a:lnTo>
                    <a:pt x="5500815" y="0"/>
                  </a:lnTo>
                  <a:lnTo>
                    <a:pt x="5500815" y="3094208"/>
                  </a:lnTo>
                  <a:lnTo>
                    <a:pt x="0" y="3094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932034" y="3314731"/>
              <a:ext cx="1478955" cy="10204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9"/>
                </a:lnSpc>
              </a:pPr>
              <a:r>
                <a:rPr lang="en-US" sz="1999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딥러닝 모델</a:t>
              </a:r>
            </a:p>
            <a:p>
              <a:pPr algn="ctr">
                <a:lnSpc>
                  <a:spcPts val="317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웹 시각화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64542" y="5806009"/>
            <a:ext cx="4552440" cy="2852306"/>
            <a:chOff x="0" y="0"/>
            <a:chExt cx="6069920" cy="380307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641433" y="2782628"/>
              <a:ext cx="2787055" cy="10204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9"/>
                </a:lnSpc>
              </a:pPr>
              <a:r>
                <a:rPr lang="en-US" sz="1999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딥러닝 모델 개발 및</a:t>
              </a:r>
            </a:p>
            <a:p>
              <a:pPr algn="ctr">
                <a:lnSpc>
                  <a:spcPts val="317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하이퍼 파라미터 튜닝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69920" cy="2030004"/>
            </a:xfrm>
            <a:custGeom>
              <a:avLst/>
              <a:gdLst/>
              <a:ahLst/>
              <a:cxnLst/>
              <a:rect r="r" b="b" t="t" l="l"/>
              <a:pathLst>
                <a:path h="2030004" w="6069920">
                  <a:moveTo>
                    <a:pt x="0" y="0"/>
                  </a:moveTo>
                  <a:lnTo>
                    <a:pt x="6069920" y="0"/>
                  </a:lnTo>
                  <a:lnTo>
                    <a:pt x="6069920" y="2030004"/>
                  </a:lnTo>
                  <a:lnTo>
                    <a:pt x="0" y="203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256" t="0" r="-10779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382347" y="6351901"/>
            <a:ext cx="430718" cy="43071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8425"/>
              <a:ext cx="7112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7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406382" y="6351901"/>
            <a:ext cx="430718" cy="43071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8425"/>
              <a:ext cx="7112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75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6975" y="3400445"/>
            <a:ext cx="4991265" cy="2442360"/>
          </a:xfrm>
          <a:custGeom>
            <a:avLst/>
            <a:gdLst/>
            <a:ahLst/>
            <a:cxnLst/>
            <a:rect r="r" b="b" t="t" l="l"/>
            <a:pathLst>
              <a:path h="2442360" w="4991265">
                <a:moveTo>
                  <a:pt x="0" y="0"/>
                </a:moveTo>
                <a:lnTo>
                  <a:pt x="4991265" y="0"/>
                </a:lnTo>
                <a:lnTo>
                  <a:pt x="4991265" y="2442360"/>
                </a:lnTo>
                <a:lnTo>
                  <a:pt x="0" y="2442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72166" y="3939542"/>
            <a:ext cx="9028859" cy="1590177"/>
          </a:xfrm>
          <a:custGeom>
            <a:avLst/>
            <a:gdLst/>
            <a:ahLst/>
            <a:cxnLst/>
            <a:rect r="r" b="b" t="t" l="l"/>
            <a:pathLst>
              <a:path h="1590177" w="9028859">
                <a:moveTo>
                  <a:pt x="0" y="0"/>
                </a:moveTo>
                <a:lnTo>
                  <a:pt x="9028859" y="0"/>
                </a:lnTo>
                <a:lnTo>
                  <a:pt x="9028859" y="1590177"/>
                </a:lnTo>
                <a:lnTo>
                  <a:pt x="0" y="159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79" t="0" r="-1036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16673" y="7907553"/>
            <a:ext cx="1325097" cy="420718"/>
          </a:xfrm>
          <a:custGeom>
            <a:avLst/>
            <a:gdLst/>
            <a:ahLst/>
            <a:cxnLst/>
            <a:rect r="r" b="b" t="t" l="l"/>
            <a:pathLst>
              <a:path h="420718" w="1325097">
                <a:moveTo>
                  <a:pt x="0" y="0"/>
                </a:moveTo>
                <a:lnTo>
                  <a:pt x="1325096" y="0"/>
                </a:lnTo>
                <a:lnTo>
                  <a:pt x="1325096" y="420718"/>
                </a:lnTo>
                <a:lnTo>
                  <a:pt x="0" y="420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87119" y="7907553"/>
            <a:ext cx="1325097" cy="420718"/>
          </a:xfrm>
          <a:custGeom>
            <a:avLst/>
            <a:gdLst/>
            <a:ahLst/>
            <a:cxnLst/>
            <a:rect r="r" b="b" t="t" l="l"/>
            <a:pathLst>
              <a:path h="420718" w="1325097">
                <a:moveTo>
                  <a:pt x="0" y="0"/>
                </a:moveTo>
                <a:lnTo>
                  <a:pt x="1325096" y="0"/>
                </a:lnTo>
                <a:lnTo>
                  <a:pt x="1325096" y="420718"/>
                </a:lnTo>
                <a:lnTo>
                  <a:pt x="0" y="420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26812" y="7150912"/>
            <a:ext cx="3181232" cy="1933999"/>
          </a:xfrm>
          <a:custGeom>
            <a:avLst/>
            <a:gdLst/>
            <a:ahLst/>
            <a:cxnLst/>
            <a:rect r="r" b="b" t="t" l="l"/>
            <a:pathLst>
              <a:path h="1933999" w="3181232">
                <a:moveTo>
                  <a:pt x="0" y="0"/>
                </a:moveTo>
                <a:lnTo>
                  <a:pt x="3181231" y="0"/>
                </a:lnTo>
                <a:lnTo>
                  <a:pt x="3181231" y="1933999"/>
                </a:lnTo>
                <a:lnTo>
                  <a:pt x="0" y="1933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62655" y="4621625"/>
            <a:ext cx="1325097" cy="420718"/>
          </a:xfrm>
          <a:custGeom>
            <a:avLst/>
            <a:gdLst/>
            <a:ahLst/>
            <a:cxnLst/>
            <a:rect r="r" b="b" t="t" l="l"/>
            <a:pathLst>
              <a:path h="420718" w="1325097">
                <a:moveTo>
                  <a:pt x="0" y="0"/>
                </a:moveTo>
                <a:lnTo>
                  <a:pt x="1325096" y="0"/>
                </a:lnTo>
                <a:lnTo>
                  <a:pt x="1325096" y="420718"/>
                </a:lnTo>
                <a:lnTo>
                  <a:pt x="0" y="420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95283" y="6766561"/>
            <a:ext cx="6652805" cy="2702702"/>
          </a:xfrm>
          <a:custGeom>
            <a:avLst/>
            <a:gdLst/>
            <a:ahLst/>
            <a:cxnLst/>
            <a:rect r="r" b="b" t="t" l="l"/>
            <a:pathLst>
              <a:path h="2702702" w="6652805">
                <a:moveTo>
                  <a:pt x="0" y="0"/>
                </a:moveTo>
                <a:lnTo>
                  <a:pt x="6652805" y="0"/>
                </a:lnTo>
                <a:lnTo>
                  <a:pt x="6652805" y="2702702"/>
                </a:lnTo>
                <a:lnTo>
                  <a:pt x="0" y="2702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90582" y="5185218"/>
            <a:ext cx="3269241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"/>
              </a:lnSpc>
            </a:pPr>
            <a:r>
              <a:rPr lang="en-US" sz="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txt 파일을 읽은 후 품명, 품번, 도형, 측정값 등 </a:t>
            </a:r>
          </a:p>
          <a:p>
            <a:pPr algn="ctr">
              <a:lnSpc>
                <a:spcPts val="158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모든 요소들을 정리하여 Pandas 데이터프레임들로 변환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9464" y="8577484"/>
            <a:ext cx="277951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"/>
              </a:lnSpc>
            </a:pPr>
            <a:r>
              <a:rPr lang="en-US" sz="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각각의 데이터프레임에서 딥러닝에 필요한 데이터를 뽑아 </a:t>
            </a:r>
          </a:p>
          <a:p>
            <a:pPr algn="ctr">
              <a:lnSpc>
                <a:spcPts val="158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하나의 데이터프레임으로 병합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84268" y="8677497"/>
            <a:ext cx="2330797" cy="18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병합된 데이터프레임에 정규화 및 PCA기법 적용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07321" y="1028700"/>
            <a:ext cx="4473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02-1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55036" y="1891050"/>
            <a:ext cx="9977929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진행 과정(전처리)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99999">
            <a:off x="1012571" y="-474704"/>
            <a:ext cx="1319738" cy="3730708"/>
          </a:xfrm>
          <a:custGeom>
            <a:avLst/>
            <a:gdLst/>
            <a:ahLst/>
            <a:cxnLst/>
            <a:rect r="r" b="b" t="t" l="l"/>
            <a:pathLst>
              <a:path h="3730708" w="131973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664" y="4069364"/>
            <a:ext cx="4410415" cy="3280204"/>
          </a:xfrm>
          <a:custGeom>
            <a:avLst/>
            <a:gdLst/>
            <a:ahLst/>
            <a:cxnLst/>
            <a:rect r="r" b="b" t="t" l="l"/>
            <a:pathLst>
              <a:path h="3280204" w="4410415">
                <a:moveTo>
                  <a:pt x="0" y="0"/>
                </a:moveTo>
                <a:lnTo>
                  <a:pt x="4410414" y="0"/>
                </a:lnTo>
                <a:lnTo>
                  <a:pt x="4410414" y="3280204"/>
                </a:lnTo>
                <a:lnTo>
                  <a:pt x="0" y="3280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61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30353" y="4448748"/>
            <a:ext cx="6855494" cy="2521436"/>
            <a:chOff x="0" y="0"/>
            <a:chExt cx="9140658" cy="33619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18937" cy="3361915"/>
            </a:xfrm>
            <a:custGeom>
              <a:avLst/>
              <a:gdLst/>
              <a:ahLst/>
              <a:cxnLst/>
              <a:rect r="r" b="b" t="t" l="l"/>
              <a:pathLst>
                <a:path h="3361915" w="4518937">
                  <a:moveTo>
                    <a:pt x="0" y="0"/>
                  </a:moveTo>
                  <a:lnTo>
                    <a:pt x="4518937" y="0"/>
                  </a:lnTo>
                  <a:lnTo>
                    <a:pt x="4518937" y="3361915"/>
                  </a:lnTo>
                  <a:lnTo>
                    <a:pt x="0" y="336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518937" y="495531"/>
              <a:ext cx="4621721" cy="2370853"/>
            </a:xfrm>
            <a:custGeom>
              <a:avLst/>
              <a:gdLst/>
              <a:ahLst/>
              <a:cxnLst/>
              <a:rect r="r" b="b" t="t" l="l"/>
              <a:pathLst>
                <a:path h="2370853" w="4621721">
                  <a:moveTo>
                    <a:pt x="0" y="0"/>
                  </a:moveTo>
                  <a:lnTo>
                    <a:pt x="4621721" y="0"/>
                  </a:lnTo>
                  <a:lnTo>
                    <a:pt x="4621721" y="2370853"/>
                  </a:lnTo>
                  <a:lnTo>
                    <a:pt x="0" y="2370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380" r="0" b="-138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926873" y="5565411"/>
            <a:ext cx="894666" cy="284056"/>
          </a:xfrm>
          <a:custGeom>
            <a:avLst/>
            <a:gdLst/>
            <a:ahLst/>
            <a:cxnLst/>
            <a:rect r="r" b="b" t="t" l="l"/>
            <a:pathLst>
              <a:path h="284056" w="894666">
                <a:moveTo>
                  <a:pt x="0" y="0"/>
                </a:moveTo>
                <a:lnTo>
                  <a:pt x="894666" y="0"/>
                </a:lnTo>
                <a:lnTo>
                  <a:pt x="894666" y="284057"/>
                </a:lnTo>
                <a:lnTo>
                  <a:pt x="0" y="2840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04849" y="4552400"/>
            <a:ext cx="3973487" cy="2314133"/>
          </a:xfrm>
          <a:custGeom>
            <a:avLst/>
            <a:gdLst/>
            <a:ahLst/>
            <a:cxnLst/>
            <a:rect r="r" b="b" t="t" l="l"/>
            <a:pathLst>
              <a:path h="2314133" w="3973487">
                <a:moveTo>
                  <a:pt x="0" y="0"/>
                </a:moveTo>
                <a:lnTo>
                  <a:pt x="3973487" y="0"/>
                </a:lnTo>
                <a:lnTo>
                  <a:pt x="3973487" y="2314133"/>
                </a:lnTo>
                <a:lnTo>
                  <a:pt x="0" y="23141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9510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81146" y="7667647"/>
            <a:ext cx="3926384" cy="59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1548" spc="1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조기 종료 기법, 하이퍼 파라미터 자동 조율을 통해 </a:t>
            </a:r>
          </a:p>
          <a:p>
            <a:pPr algn="ctr">
              <a:lnSpc>
                <a:spcPts val="2462"/>
              </a:lnSpc>
              <a:spcBef>
                <a:spcPct val="0"/>
              </a:spcBef>
            </a:pPr>
            <a:r>
              <a:rPr lang="en-US" sz="1548" spc="1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모델 업그레이드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07321" y="1028700"/>
            <a:ext cx="4473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0094E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02-2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890621" y="5565411"/>
            <a:ext cx="907433" cy="288110"/>
          </a:xfrm>
          <a:custGeom>
            <a:avLst/>
            <a:gdLst/>
            <a:ahLst/>
            <a:cxnLst/>
            <a:rect r="r" b="b" t="t" l="l"/>
            <a:pathLst>
              <a:path h="288110" w="907433">
                <a:moveTo>
                  <a:pt x="0" y="0"/>
                </a:moveTo>
                <a:lnTo>
                  <a:pt x="907434" y="0"/>
                </a:lnTo>
                <a:lnTo>
                  <a:pt x="907434" y="288110"/>
                </a:lnTo>
                <a:lnTo>
                  <a:pt x="0" y="2881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89635" y="7558865"/>
            <a:ext cx="4369142" cy="82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</a:pPr>
            <a:r>
              <a:rPr lang="en-US" sz="1397" spc="12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다양한 머신러닝, 딥러닝 기법들을 적용하여 모델을 제작</a:t>
            </a:r>
          </a:p>
          <a:p>
            <a:pPr algn="ctr">
              <a:lnSpc>
                <a:spcPts val="2222"/>
              </a:lnSpc>
            </a:pPr>
            <a:r>
              <a:rPr lang="en-US" sz="1397" spc="12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ex) MLP, RandomForest, KNN, Logistic Regression</a:t>
            </a:r>
          </a:p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397" spc="12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전처리된 각종 데이터파일들에 모델들을 적용 후 정확도 비교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55036" y="1891050"/>
            <a:ext cx="9977929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b="true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진행 과정(딥러닝)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DAGEk526lpg</dc:identifier>
  <dcterms:modified xsi:type="dcterms:W3CDTF">2011-08-01T06:04:30Z</dcterms:modified>
  <cp:revision>1</cp:revision>
  <dc:title>빅브라더_CMM데이터_최종발표_1</dc:title>
</cp:coreProperties>
</file>